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handoutMasterIdLst>
    <p:handoutMasterId r:id="rId13"/>
  </p:handoutMasterIdLst>
  <p:sldIdLst>
    <p:sldId id="256" r:id="rId2"/>
    <p:sldId id="257" r:id="rId3"/>
    <p:sldId id="258" r:id="rId4"/>
    <p:sldId id="259" r:id="rId5"/>
    <p:sldId id="260" r:id="rId6"/>
    <p:sldId id="261" r:id="rId7"/>
    <p:sldId id="262" r:id="rId8"/>
    <p:sldId id="263" r:id="rId9"/>
    <p:sldId id="264" r:id="rId10"/>
    <p:sldId id="265" r:id="rId11"/>
    <p:sldId id="267" r:id="rId12"/>
  </p:sldIdLst>
  <p:sldSz cx="9144000" cy="6858000" type="screen4x3"/>
  <p:notesSz cx="6888163" cy="100203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254" y="-7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endParaRPr lang="es-EC"/>
          </a:p>
        </p:txBody>
      </p:sp>
      <p:sp>
        <p:nvSpPr>
          <p:cNvPr id="3" name="2 Marcador de fecha"/>
          <p:cNvSpPr>
            <a:spLocks noGrp="1"/>
          </p:cNvSpPr>
          <p:nvPr>
            <p:ph type="dt" sz="quarter" idx="1"/>
          </p:nvPr>
        </p:nvSpPr>
        <p:spPr>
          <a:xfrm>
            <a:off x="3901698" y="0"/>
            <a:ext cx="2984871" cy="501015"/>
          </a:xfrm>
          <a:prstGeom prst="rect">
            <a:avLst/>
          </a:prstGeom>
        </p:spPr>
        <p:txBody>
          <a:bodyPr vert="horz" lIns="96616" tIns="48308" rIns="96616" bIns="48308" rtlCol="0"/>
          <a:lstStyle>
            <a:lvl1pPr algn="r">
              <a:defRPr sz="1300"/>
            </a:lvl1pPr>
          </a:lstStyle>
          <a:p>
            <a:fld id="{DA563EE6-9748-4E13-B2F8-E49BE23542E2}" type="datetimeFigureOut">
              <a:rPr lang="es-EC" smtClean="0"/>
              <a:pPr/>
              <a:t>01/11/2012</a:t>
            </a:fld>
            <a:endParaRPr lang="es-EC"/>
          </a:p>
        </p:txBody>
      </p:sp>
      <p:sp>
        <p:nvSpPr>
          <p:cNvPr id="4" name="3 Marcador de pie de página"/>
          <p:cNvSpPr>
            <a:spLocks noGrp="1"/>
          </p:cNvSpPr>
          <p:nvPr>
            <p:ph type="ftr" sz="quarter" idx="2"/>
          </p:nvPr>
        </p:nvSpPr>
        <p:spPr>
          <a:xfrm>
            <a:off x="0" y="9517546"/>
            <a:ext cx="2984871" cy="501015"/>
          </a:xfrm>
          <a:prstGeom prst="rect">
            <a:avLst/>
          </a:prstGeom>
        </p:spPr>
        <p:txBody>
          <a:bodyPr vert="horz" lIns="96616" tIns="48308" rIns="96616" bIns="48308" rtlCol="0" anchor="b"/>
          <a:lstStyle>
            <a:lvl1pPr algn="l">
              <a:defRPr sz="1300"/>
            </a:lvl1pPr>
          </a:lstStyle>
          <a:p>
            <a:endParaRPr lang="es-EC"/>
          </a:p>
        </p:txBody>
      </p:sp>
      <p:sp>
        <p:nvSpPr>
          <p:cNvPr id="5" name="4 Marcador de número de diapositiva"/>
          <p:cNvSpPr>
            <a:spLocks noGrp="1"/>
          </p:cNvSpPr>
          <p:nvPr>
            <p:ph type="sldNum" sz="quarter" idx="3"/>
          </p:nvPr>
        </p:nvSpPr>
        <p:spPr>
          <a:xfrm>
            <a:off x="3901698" y="9517546"/>
            <a:ext cx="2984871" cy="501015"/>
          </a:xfrm>
          <a:prstGeom prst="rect">
            <a:avLst/>
          </a:prstGeom>
        </p:spPr>
        <p:txBody>
          <a:bodyPr vert="horz" lIns="96616" tIns="48308" rIns="96616" bIns="48308" rtlCol="0" anchor="b"/>
          <a:lstStyle>
            <a:lvl1pPr algn="r">
              <a:defRPr sz="1300"/>
            </a:lvl1pPr>
          </a:lstStyle>
          <a:p>
            <a:fld id="{B04F9364-1BD8-4D7E-8EF7-B88AEEE25994}" type="slidenum">
              <a:rPr lang="es-EC" smtClean="0"/>
              <a:pPr/>
              <a:t>‹Nº›</a:t>
            </a:fld>
            <a:endParaRPr lang="es-EC"/>
          </a:p>
        </p:txBody>
      </p:sp>
    </p:spTree>
    <p:extLst>
      <p:ext uri="{BB962C8B-B14F-4D97-AF65-F5344CB8AC3E}">
        <p14:creationId xmlns:p14="http://schemas.microsoft.com/office/powerpoint/2010/main" xmlns="" val="356089606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pPr/>
              <a:t>‹Nº›</a:t>
            </a:fld>
            <a:endParaRPr lang="es-EC"/>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pPr/>
              <a:t>‹Nº›</a:t>
            </a:fld>
            <a:endParaRPr lang="es-EC"/>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pPr/>
              <a:t>‹Nº›</a:t>
            </a:fld>
            <a:endParaRPr lang="es-EC"/>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pPr/>
              <a:t>‹Nº›</a:t>
            </a:fld>
            <a:endParaRPr lang="es-EC"/>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5" name="Footer Placeholder 4"/>
          <p:cNvSpPr>
            <a:spLocks noGrp="1"/>
          </p:cNvSpPr>
          <p:nvPr>
            <p:ph type="ftr" sz="quarter" idx="11"/>
          </p:nvPr>
        </p:nvSpPr>
        <p:spPr/>
        <p:txBody>
          <a:bodyPr/>
          <a:lstStyle/>
          <a:p>
            <a:endParaRPr lang="es-EC"/>
          </a:p>
        </p:txBody>
      </p:sp>
      <p:sp>
        <p:nvSpPr>
          <p:cNvPr id="6" name="Slide Number Placeholder 5"/>
          <p:cNvSpPr>
            <a:spLocks noGrp="1"/>
          </p:cNvSpPr>
          <p:nvPr>
            <p:ph type="sldNum" sz="quarter" idx="12"/>
          </p:nvPr>
        </p:nvSpPr>
        <p:spPr/>
        <p:txBody>
          <a:bodyPr/>
          <a:lstStyle/>
          <a:p>
            <a:fld id="{374905B1-32D1-49DC-8BBC-92D20A556F41}" type="slidenum">
              <a:rPr lang="es-EC" smtClean="0"/>
              <a:pPr/>
              <a:t>‹Nº›</a:t>
            </a:fld>
            <a:endParaRPr lang="es-EC"/>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6" name="Footer Placeholder 5"/>
          <p:cNvSpPr>
            <a:spLocks noGrp="1"/>
          </p:cNvSpPr>
          <p:nvPr>
            <p:ph type="ftr" sz="quarter" idx="11"/>
          </p:nvPr>
        </p:nvSpPr>
        <p:spPr/>
        <p:txBody>
          <a:bodyPr/>
          <a:lstStyle/>
          <a:p>
            <a:endParaRPr lang="es-EC"/>
          </a:p>
        </p:txBody>
      </p:sp>
      <p:sp>
        <p:nvSpPr>
          <p:cNvPr id="7" name="Slide Number Placeholder 6"/>
          <p:cNvSpPr>
            <a:spLocks noGrp="1"/>
          </p:cNvSpPr>
          <p:nvPr>
            <p:ph type="sldNum" sz="quarter" idx="12"/>
          </p:nvPr>
        </p:nvSpPr>
        <p:spPr/>
        <p:txBody>
          <a:bodyPr/>
          <a:lstStyle/>
          <a:p>
            <a:fld id="{374905B1-32D1-49DC-8BBC-92D20A556F41}" type="slidenum">
              <a:rPr lang="es-EC" smtClean="0"/>
              <a:pPr/>
              <a:t>‹Nº›</a:t>
            </a:fld>
            <a:endParaRPr lang="es-EC"/>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s-ES" smtClean="0"/>
              <a:t>Haga clic para modificar el estilo de texto del patrón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8" name="Footer Placeholder 7"/>
          <p:cNvSpPr>
            <a:spLocks noGrp="1"/>
          </p:cNvSpPr>
          <p:nvPr>
            <p:ph type="ftr" sz="quarter" idx="11"/>
          </p:nvPr>
        </p:nvSpPr>
        <p:spPr/>
        <p:txBody>
          <a:bodyPr/>
          <a:lstStyle/>
          <a:p>
            <a:endParaRPr lang="es-EC"/>
          </a:p>
        </p:txBody>
      </p:sp>
      <p:sp>
        <p:nvSpPr>
          <p:cNvPr id="9" name="Slide Number Placeholder 8"/>
          <p:cNvSpPr>
            <a:spLocks noGrp="1"/>
          </p:cNvSpPr>
          <p:nvPr>
            <p:ph type="sldNum" sz="quarter" idx="12"/>
          </p:nvPr>
        </p:nvSpPr>
        <p:spPr/>
        <p:txBody>
          <a:bodyPr/>
          <a:lstStyle/>
          <a:p>
            <a:fld id="{374905B1-32D1-49DC-8BBC-92D20A556F41}" type="slidenum">
              <a:rPr lang="es-EC" smtClean="0"/>
              <a:pPr/>
              <a:t>‹Nº›</a:t>
            </a:fld>
            <a:endParaRPr lang="es-EC"/>
          </a:p>
        </p:txBody>
      </p:sp>
      <p:sp>
        <p:nvSpPr>
          <p:cNvPr id="10" name="Title 9"/>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4" name="Footer Placeholder 3"/>
          <p:cNvSpPr>
            <a:spLocks noGrp="1"/>
          </p:cNvSpPr>
          <p:nvPr>
            <p:ph type="ftr" sz="quarter" idx="11"/>
          </p:nvPr>
        </p:nvSpPr>
        <p:spPr/>
        <p:txBody>
          <a:bodyPr/>
          <a:lstStyle/>
          <a:p>
            <a:endParaRPr lang="es-EC"/>
          </a:p>
        </p:txBody>
      </p:sp>
      <p:sp>
        <p:nvSpPr>
          <p:cNvPr id="5" name="Slide Number Placeholder 4"/>
          <p:cNvSpPr>
            <a:spLocks noGrp="1"/>
          </p:cNvSpPr>
          <p:nvPr>
            <p:ph type="sldNum" sz="quarter" idx="12"/>
          </p:nvPr>
        </p:nvSpPr>
        <p:spPr/>
        <p:txBody>
          <a:bodyPr/>
          <a:lstStyle/>
          <a:p>
            <a:fld id="{374905B1-32D1-49DC-8BBC-92D20A556F41}" type="slidenum">
              <a:rPr lang="es-EC" smtClean="0"/>
              <a:pPr/>
              <a:t>‹Nº›</a:t>
            </a:fld>
            <a:endParaRPr lang="es-EC"/>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3" name="Footer Placeholder 2"/>
          <p:cNvSpPr>
            <a:spLocks noGrp="1"/>
          </p:cNvSpPr>
          <p:nvPr>
            <p:ph type="ftr" sz="quarter" idx="11"/>
          </p:nvPr>
        </p:nvSpPr>
        <p:spPr/>
        <p:txBody>
          <a:bodyPr/>
          <a:lstStyle/>
          <a:p>
            <a:endParaRPr lang="es-EC"/>
          </a:p>
        </p:txBody>
      </p:sp>
      <p:sp>
        <p:nvSpPr>
          <p:cNvPr id="4" name="Slide Number Placeholder 3"/>
          <p:cNvSpPr>
            <a:spLocks noGrp="1"/>
          </p:cNvSpPr>
          <p:nvPr>
            <p:ph type="sldNum" sz="quarter" idx="12"/>
          </p:nvPr>
        </p:nvSpPr>
        <p:spPr/>
        <p:txBody>
          <a:bodyPr/>
          <a:lstStyle/>
          <a:p>
            <a:fld id="{374905B1-32D1-49DC-8BBC-92D20A556F41}" type="slidenum">
              <a:rPr lang="es-EC" smtClean="0"/>
              <a:pPr/>
              <a:t>‹Nº›</a:t>
            </a:fld>
            <a:endParaRPr lang="es-EC"/>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6" name="Footer Placeholder 5"/>
          <p:cNvSpPr>
            <a:spLocks noGrp="1"/>
          </p:cNvSpPr>
          <p:nvPr>
            <p:ph type="ftr" sz="quarter" idx="11"/>
          </p:nvPr>
        </p:nvSpPr>
        <p:spPr/>
        <p:txBody>
          <a:bodyPr/>
          <a:lstStyle/>
          <a:p>
            <a:endParaRPr lang="es-EC"/>
          </a:p>
        </p:txBody>
      </p:sp>
      <p:sp>
        <p:nvSpPr>
          <p:cNvPr id="7" name="Slide Number Placeholder 6"/>
          <p:cNvSpPr>
            <a:spLocks noGrp="1"/>
          </p:cNvSpPr>
          <p:nvPr>
            <p:ph type="sldNum" sz="quarter" idx="12"/>
          </p:nvPr>
        </p:nvSpPr>
        <p:spPr/>
        <p:txBody>
          <a:bodyPr/>
          <a:lstStyle/>
          <a:p>
            <a:fld id="{374905B1-32D1-49DC-8BBC-92D20A556F41}" type="slidenum">
              <a:rPr lang="es-EC" smtClean="0"/>
              <a:pPr/>
              <a:t>‹Nº›</a:t>
            </a:fld>
            <a:endParaRPr lang="es-EC"/>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D35AD69D-9E64-42F7-B987-B430F2EEB49B}" type="datetimeFigureOut">
              <a:rPr lang="es-EC" smtClean="0"/>
              <a:pPr/>
              <a:t>01/11/2012</a:t>
            </a:fld>
            <a:endParaRPr lang="es-EC"/>
          </a:p>
        </p:txBody>
      </p:sp>
      <p:sp>
        <p:nvSpPr>
          <p:cNvPr id="6" name="Footer Placeholder 5"/>
          <p:cNvSpPr>
            <a:spLocks noGrp="1"/>
          </p:cNvSpPr>
          <p:nvPr>
            <p:ph type="ftr" sz="quarter" idx="11"/>
          </p:nvPr>
        </p:nvSpPr>
        <p:spPr/>
        <p:txBody>
          <a:bodyPr/>
          <a:lstStyle/>
          <a:p>
            <a:endParaRPr lang="es-EC"/>
          </a:p>
        </p:txBody>
      </p:sp>
      <p:sp>
        <p:nvSpPr>
          <p:cNvPr id="7" name="Slide Number Placeholder 6"/>
          <p:cNvSpPr>
            <a:spLocks noGrp="1"/>
          </p:cNvSpPr>
          <p:nvPr>
            <p:ph type="sldNum" sz="quarter" idx="12"/>
          </p:nvPr>
        </p:nvSpPr>
        <p:spPr/>
        <p:txBody>
          <a:bodyPr/>
          <a:lstStyle/>
          <a:p>
            <a:fld id="{374905B1-32D1-49DC-8BBC-92D20A556F41}" type="slidenum">
              <a:rPr lang="es-EC" smtClean="0"/>
              <a:pPr/>
              <a:t>‹Nº›</a:t>
            </a:fld>
            <a:endParaRPr lang="es-EC"/>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35AD69D-9E64-42F7-B987-B430F2EEB49B}" type="datetimeFigureOut">
              <a:rPr lang="es-EC" smtClean="0"/>
              <a:pPr/>
              <a:t>01/11/2012</a:t>
            </a:fld>
            <a:endParaRPr lang="es-EC"/>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s-EC"/>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374905B1-32D1-49DC-8BBC-92D20A556F41}" type="slidenum">
              <a:rPr lang="es-EC" smtClean="0"/>
              <a:pPr/>
              <a:t>‹Nº›</a:t>
            </a:fld>
            <a:endParaRPr lang="es-EC"/>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46618" y="189974"/>
            <a:ext cx="8308044" cy="14773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UNIVERSIDAD REGIONAL AUTÓNOMA DE LOS ANDES</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"UNIANDES"</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S" sz="1800" b="1" i="0" u="none" strike="noStrike" cap="none" normalizeH="0" baseline="0" dirty="0" smtClean="0">
              <a:ln>
                <a:noFill/>
              </a:ln>
              <a:effectLst/>
              <a:latin typeface="Arial" pitchFamily="34" charset="0"/>
              <a:cs typeface="Arial" pitchFamily="34" charset="0"/>
            </a:endParaRPr>
          </a:p>
        </p:txBody>
      </p:sp>
      <p:pic>
        <p:nvPicPr>
          <p:cNvPr id="2052" name="Imagen 1" descr="Descripción: Descripción: http://www.uniandesonline.edu.ec/uniandes/templates/mx_joomla19/images/logo.gif"/>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91880" y="1250295"/>
            <a:ext cx="2075418" cy="1951536"/>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6"/>
          <p:cNvSpPr>
            <a:spLocks noChangeArrowheads="1"/>
          </p:cNvSpPr>
          <p:nvPr/>
        </p:nvSpPr>
        <p:spPr bwMode="auto">
          <a:xfrm>
            <a:off x="395536" y="1841339"/>
            <a:ext cx="8136904" cy="5047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C" sz="800" b="0" i="0" u="none" strike="noStrike" cap="none" normalizeH="0" baseline="0" dirty="0" smtClean="0">
                <a:ln>
                  <a:noFill/>
                </a:ln>
                <a:solidFill>
                  <a:schemeClr val="tx1"/>
                </a:solidFill>
                <a:effectLst/>
                <a:latin typeface="Arial" pitchFamily="34" charset="0"/>
                <a:cs typeface="Arial" pitchFamily="34" charset="0"/>
              </a:rPr>
              <a:t/>
            </a:r>
            <a:br>
              <a:rPr kumimoji="0" lang="es-EC" sz="800" b="0" i="0" u="none" strike="noStrike" cap="none" normalizeH="0" baseline="0" dirty="0" smtClean="0">
                <a:ln>
                  <a:noFill/>
                </a:ln>
                <a:solidFill>
                  <a:schemeClr val="tx1"/>
                </a:solidFill>
                <a:effectLst/>
                <a:latin typeface="Arial" pitchFamily="34" charset="0"/>
                <a:cs typeface="Arial" pitchFamily="34" charset="0"/>
              </a:rPr>
            </a:br>
            <a:endParaRPr kumimoji="0" lang="es-ES"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S" sz="2000" b="1" i="0" u="none" strike="noStrike" cap="none" normalizeH="0" baseline="0" dirty="0" smtClean="0">
              <a:ln>
                <a:noFill/>
              </a:ln>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lang="es-ES" sz="2400" b="1" dirty="0">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FACULTAD DE SISTEMAS MERCANTILES</a:t>
            </a:r>
            <a:endParaRPr kumimoji="0" lang="es-EC" sz="2400" b="1" i="0" u="none" strike="noStrike" cap="none" normalizeH="0" baseline="0" dirty="0" smtClean="0">
              <a:ln>
                <a:noFill/>
              </a:ln>
              <a:effectLst/>
              <a:latin typeface="Times New Roman" pitchFamily="18" charset="0"/>
              <a:cs typeface="Times New Roman" pitchFamily="18"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 CONTABILIDAD Y AUDITORÍA</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TEMA: MERCADOS FINANCIEROS </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INTEGRANTES: LISBETH OBANDO</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                              ANDRÉS JIMÉNEZ </a:t>
            </a:r>
          </a:p>
          <a:p>
            <a:pPr marL="0" marR="0" lvl="0" indent="0" algn="ctr" defTabSz="914400" rtl="0" eaLnBrk="0" fontAlgn="base" latinLnBrk="0" hangingPunct="0">
              <a:lnSpc>
                <a:spcPct val="150000"/>
              </a:lnSpc>
              <a:spcBef>
                <a:spcPct val="0"/>
              </a:spcBef>
              <a:spcAft>
                <a:spcPct val="0"/>
              </a:spcAft>
              <a:buClrTx/>
              <a:buSzTx/>
              <a:buFontTx/>
              <a:buNone/>
              <a:tabLst/>
            </a:pPr>
            <a:r>
              <a:rPr kumimoji="0" lang="es-ES" sz="2400" b="1" i="0" u="none" strike="noStrike" cap="none" normalizeH="0" baseline="0" dirty="0" smtClean="0">
                <a:ln>
                  <a:noFill/>
                </a:ln>
                <a:effectLst/>
                <a:latin typeface="Times New Roman" pitchFamily="18" charset="0"/>
                <a:ea typeface="Times New Roman" pitchFamily="18" charset="0"/>
                <a:cs typeface="Times New Roman" pitchFamily="18" charset="0"/>
              </a:rPr>
              <a:t>ING. DANNY SANDOVAL</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b="1" i="0" u="none" strike="noStrike" cap="none" normalizeH="0" baseline="0" dirty="0" smtClean="0">
              <a:ln>
                <a:noFill/>
              </a:ln>
              <a:effectLst/>
              <a:latin typeface="Arial" pitchFamily="34" charset="0"/>
              <a:cs typeface="Arial" pitchFamily="34" charset="0"/>
            </a:endParaRPr>
          </a:p>
        </p:txBody>
      </p:sp>
    </p:spTree>
    <p:extLst>
      <p:ext uri="{BB962C8B-B14F-4D97-AF65-F5344CB8AC3E}">
        <p14:creationId xmlns:p14="http://schemas.microsoft.com/office/powerpoint/2010/main" xmlns="" val="9792326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526537" y="332655"/>
            <a:ext cx="4630175" cy="1169551"/>
          </a:xfrm>
          <a:prstGeom prst="rect">
            <a:avLst/>
          </a:prstGeom>
          <a:noFill/>
        </p:spPr>
        <p:txBody>
          <a:bodyPr wrap="square" rtlCol="0">
            <a:spAutoFit/>
          </a:bodyPr>
          <a:lstStyle/>
          <a:p>
            <a:r>
              <a:rPr lang="es-ES" sz="2800" b="1" dirty="0" smtClean="0">
                <a:latin typeface="Times New Roman" pitchFamily="18" charset="0"/>
                <a:cs typeface="Times New Roman" pitchFamily="18" charset="0"/>
              </a:rPr>
              <a:t>Recomendaciones</a:t>
            </a:r>
          </a:p>
          <a:p>
            <a:r>
              <a:rPr lang="es-ES" sz="2400" dirty="0" smtClean="0">
                <a:latin typeface="Times New Roman" pitchFamily="18" charset="0"/>
                <a:cs typeface="Times New Roman" pitchFamily="18" charset="0"/>
              </a:rPr>
              <a:t>Se recomienda que:</a:t>
            </a:r>
            <a:endParaRPr lang="es-EC" sz="2400" dirty="0">
              <a:latin typeface="Times New Roman" pitchFamily="18" charset="0"/>
              <a:cs typeface="Times New Roman" pitchFamily="18" charset="0"/>
            </a:endParaRPr>
          </a:p>
          <a:p>
            <a:endParaRPr lang="es-EC" dirty="0"/>
          </a:p>
        </p:txBody>
      </p:sp>
      <p:sp>
        <p:nvSpPr>
          <p:cNvPr id="5" name="4 CuadroTexto"/>
          <p:cNvSpPr txBox="1"/>
          <p:nvPr/>
        </p:nvSpPr>
        <p:spPr>
          <a:xfrm>
            <a:off x="515276" y="1268760"/>
            <a:ext cx="8377204" cy="6140142"/>
          </a:xfrm>
          <a:prstGeom prst="rect">
            <a:avLst/>
          </a:prstGeom>
          <a:noFill/>
        </p:spPr>
        <p:txBody>
          <a:bodyPr wrap="square" rtlCol="0">
            <a:spAutoFit/>
          </a:bodyPr>
          <a:lstStyle/>
          <a:p>
            <a:pPr marL="342900" lvl="0" indent="-342900" algn="just">
              <a:lnSpc>
                <a:spcPct val="150000"/>
              </a:lnSpc>
              <a:buFont typeface="Wingdings" pitchFamily="2" charset="2"/>
              <a:buChar char="v"/>
            </a:pPr>
            <a:r>
              <a:rPr lang="es-ES" sz="2400" dirty="0">
                <a:latin typeface="Times New Roman" pitchFamily="18" charset="0"/>
                <a:cs typeface="Times New Roman" pitchFamily="18" charset="0"/>
              </a:rPr>
              <a:t>Las personas interesadas en invertir deben hacer uso de todos los conocimientos acerca de los mercados financieros ya que facilita relacionarse con otras personas que buscan ser partícipes de dicha actividad. </a:t>
            </a:r>
            <a:endParaRPr lang="es-EC" sz="2400" dirty="0">
              <a:latin typeface="Times New Roman" pitchFamily="18" charset="0"/>
              <a:cs typeface="Times New Roman" pitchFamily="18" charset="0"/>
            </a:endParaRPr>
          </a:p>
          <a:p>
            <a:pPr marL="342900" lvl="0" indent="-342900" algn="just">
              <a:lnSpc>
                <a:spcPct val="150000"/>
              </a:lnSpc>
              <a:buFont typeface="Wingdings" pitchFamily="2" charset="2"/>
              <a:buChar char="v"/>
            </a:pPr>
            <a:r>
              <a:rPr lang="es-ES" sz="2400" dirty="0">
                <a:latin typeface="Times New Roman" pitchFamily="18" charset="0"/>
                <a:cs typeface="Times New Roman" pitchFamily="18" charset="0"/>
              </a:rPr>
              <a:t>Los individuos deben enfocarse en el mercado que esté acorde a la actividad que desempeña a través de una investigación de mercados la misma que ayudara a tomar una decisión acertada.</a:t>
            </a:r>
            <a:endParaRPr lang="es-EC" sz="2400" dirty="0">
              <a:latin typeface="Times New Roman" pitchFamily="18" charset="0"/>
              <a:cs typeface="Times New Roman" pitchFamily="18" charset="0"/>
            </a:endParaRPr>
          </a:p>
          <a:p>
            <a:pPr marL="342900" lvl="0" indent="-342900" algn="just">
              <a:lnSpc>
                <a:spcPct val="150000"/>
              </a:lnSpc>
              <a:buFont typeface="Wingdings" pitchFamily="2" charset="2"/>
              <a:buChar char="v"/>
            </a:pPr>
            <a:r>
              <a:rPr lang="es-ES" sz="2400" dirty="0">
                <a:latin typeface="Times New Roman" pitchFamily="18" charset="0"/>
                <a:cs typeface="Times New Roman" pitchFamily="18" charset="0"/>
              </a:rPr>
              <a:t>Para que las finanzas de un individuo generen un crecimiento se debe realizar una efectiva inversión en el mercado.</a:t>
            </a:r>
            <a:endParaRPr lang="es-EC" sz="2400" dirty="0">
              <a:latin typeface="Times New Roman" pitchFamily="18" charset="0"/>
              <a:cs typeface="Times New Roman" pitchFamily="18" charset="0"/>
            </a:endParaRPr>
          </a:p>
          <a:p>
            <a:pPr marL="342900" indent="-342900" algn="just">
              <a:lnSpc>
                <a:spcPct val="150000"/>
              </a:lnSpc>
              <a:buFont typeface="Wingdings" pitchFamily="2" charset="2"/>
              <a:buChar char="v"/>
            </a:pPr>
            <a:endParaRPr lang="es-EC" sz="2300" dirty="0">
              <a:latin typeface="Times New Roman" pitchFamily="18" charset="0"/>
              <a:cs typeface="Times New Roman" pitchFamily="18" charset="0"/>
            </a:endParaRPr>
          </a:p>
          <a:p>
            <a:pPr marL="285750" indent="-285750">
              <a:lnSpc>
                <a:spcPct val="150000"/>
              </a:lnSpc>
              <a:buFont typeface="Arial" pitchFamily="34" charset="0"/>
              <a:buChar char="•"/>
            </a:pPr>
            <a:endParaRPr lang="es-EC" sz="2300"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300192" y="37687"/>
            <a:ext cx="2314575" cy="1466212"/>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180841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t3.gstatic.com/images?q=tbn:ANd9GcSYG0EGNlcucGNDazsSjNZJuGJHjDacev5OkBIk65TGdjEXLrRY3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sp>
        <p:nvSpPr>
          <p:cNvPr id="3" name="AutoShape 4" descr="http://t3.gstatic.com/images?q=tbn:ANd9GcSYG0EGNlcucGNDazsSjNZJuGJHjDacev5OkBIk65TGdjEXLrRY3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sp>
        <p:nvSpPr>
          <p:cNvPr id="5" name="4 Rectángulo"/>
          <p:cNvSpPr/>
          <p:nvPr/>
        </p:nvSpPr>
        <p:spPr>
          <a:xfrm rot="19872910">
            <a:off x="-327125" y="2967335"/>
            <a:ext cx="9798260"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s-E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¡GRACIAS POR SU ATENCIÓN!!</a:t>
            </a:r>
            <a:endParaRPr lang="es-E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AutoShape 2" descr="data:image/jpeg;base64,/9j/4AAQSkZJRgABAQAAAQABAAD/2wCEAAkGBhISEBQUEBQVFBAUFRUUFBUVFBAVEA8UFBAVFBUQFBYXHCYeGBkkGRQUHy8gIycpLSwsFR4xNTAqNiYrLCkBCQoKDgwOGg8PGiwkHyQsLCwsLCopLDQsLCwpKSwqLCwqLCkpLCwtLiwsLCwqLCksLCwsLCksLCksKSksLCwsLP/AABEIALIBGwMBIgACEQEDEQH/xAAcAAABBQEBAQAAAAAAAAAAAAAAAgMEBQYBBwj/xABDEAACAgEBBQQGBwYFAwUBAAABAgADEQQFEiExQQYTUWEHIjJxgZEzQlJicqGxFCNDgqLRc5LB4fA0U4MkRGOTshb/xAAbAQEAAgMBAQAAAAAAAAAAAAAABAUBAwYCB//EADURAAICAAMFBQgBAwUAAAAAAAABAgMEESEFEjFBUQYTInHRFDJhgZGhsfBCM1LBFSM0YuH/2gAMAwEAAhEDEQA/APcIQhACEIQAhCEAIQhACEIQAhCEAIQhACEIQAhCEAIQhACEMxjUaxE9pgPeeMxKSis2ZSb0Q/CU9vaOseyGb4YH5yO3aNuiD4t/tIcsfRH+X0JEcLa/4mghM5//AENn2F/OKXtE3VB8CZ4/1LD9fszPsdvT7mhhKavtEh9pWH5iTaNpI/ssD5ZwfkZIrxNVnuyRqlTOHFEyESHisyQaghCEAIQhACEIQAhCEAIQhACEIQAhCEAIQhACEIQAhCEAIQhACEJwmAdzImu2klQy549APaPuEqNsdpgpKU4Lci31V8h4mZ02FjliSTzJlHjNrwqe5Vq/svUssPgJTW9PRfcudX2gsfgnqL/Ufj0kEKScnifPnG6xJNayklbZe85vMslXCpZRWQLXHVqi61khK5IhVma5TI4pji6Pxk+qmOd1JscKuZGleyu/YxG30QloaohqpmWGj0MK5kCq+2v2WyPA8ZYaTbatwf1W8+R+MYauR7tODzmYWW0+6810ZiUK7OK+aNGtscmX0uuao4bLJ+Y939pfabVBhlTkS2w+Khcslo+hBtplX5dSVCcBnZKNAQhCAEIQgBCEIAQhI2u2ilS5fPE4UAEu7cTuqo4k4BPkAScAEwCTCUZ7RPn/AKd93/Ep38fhzu/1Sy0G067lzWeRwykFXrb7LqeKn9eY4QCVCEIAQhCAEIQgBCEMwDhaZbtBt4nNdR4cmYdfFR/eTe0e1txe7Q+uw4n7K/3Mym7OX2xtNwzoqevN/wCC4wGFUv8Acn8vUaCyRXEbsWk5aE9S7lwJNck1mRazJCGWdU0RJomVGTNOJX1tHtTtSrT0vdewSpBvMx5AdB5k8gBzJlxh/E9CBdoi2SMVbZ0zWd2t9Jt5bgtqNmfDdBzPnft36WNTri1enLUaMcN1Tiy0fatYdPujh45mBqsKsCpIYEEEcCCDkEHoZfQq01KyU+h9qGuNMkqew+2W1OztLdYc2WUqXP2mHqs3xKk/GXLNPEoozFsjOkjusluYw8hWRRJgyHZXmR6b2pbI4oeY/wCdZNeRrkzIE04vejo0So5NbsuBe6bUhgCpyDJYMyeztZ3T7reyfyPjNLTZLzCYlXwz5riVl9Lqlly5EiEAYSWaAhCEAIQhACVVlO/qWz/DqQL5d67lz8e7QfCWsrw27qyDysqGPfTY28PlcvyMAianSytvqZWFlXC5BgccLavM0v8AdPQ/VPEdQdRdSCJT6ujBgFroNYtta2J7LDIzzHipHQg5BHQgyRKHs9du2W1HkT3ye5+FgHucb3/ll9ACEIQAhCV+r27UjFcl3HNa1Z2XyYjgv8xEAsIzq9QEQseQGf8AaVo7Sp9au5R492GA94rLH8pC29tNbEQVsGRvWypBDDkOPvz8pDx2JWGolZ04efI3UV95NRKTUXF2LNzJz/tEbsWBO7s+ZzscpOT4s6hZRWSG92c3Y7uw3J5zM7wlGj6PGd2dDYkiu7dPElmTFeeKekPtc+0tUNNpyf2WpsDHK5xwa4+XML5ces2HpQ7THTaPu6zi3UZQeKoB67fHIX+YzG9kNDXpqG1F2N7Hqg/lO02PVnDvpc+BS46zXcRQbe0S6esVj2jz8fOZ5R4c5M2xtI33M56nh7po/Rd2a/a9em8M00kXW+B3T6lf8zY+AMvJyUYuT5FdFOTyR9D9lNCdPodNSfarprVvxbgLf1Ey172QxdO97KZ35lj3WRJZ407xs2xDWTXK09qB1jGXM61kaZpFnI3xiR9YmRnqJabE12+mCfWXgfMdDK52kPR6nurh9k8D7j1mrD4j2e9S5PRnq2nvamua1RuaXyI5IWnskwTrihOyFtPWMgUIAbLGCJnO6CVZizY6BVY464x1k2Rdo6PvEwDuupDI2M7jrybHUcwR1BI6wCBbobOff273iO6C58k3MY8jn4xC7Vuq+lXvU+3WCLF82qyd7+U5+7J+g1YtT1hu2Kd2xc5KOBkjPUYIIPUEHrOajTQCRpdYlqhq2DKeRByPMeR8ukY2po2dQ1eBbW2/WTy3gCCh+6yllPhvZ6CVFmmatzZSd1z7XPctx0sXr+IcR7uBttnbVW3I9mxcb6E8VzyIP1lPHDe/kQQAHtDrBbWGXIzkEH2kYHDIw6EEEH3TmrpyJD1P7i3vf4NhAt8Ebgq3+Q5K38p6GWh4iAZbVP3Lpb0rb1/8J8LZ8B6r/wDjmqBlLtDT88jI5EdCDzEX2b1WazUxy9OEyebVkfun/wAvA+aNALeEI1qtQERnb2UUsfcoyfyEAp9rbSZnNNRICgd64yCN4ZFSEcmxgk9AR1OREqqCgBQAByAGAI1oUIQF/pGy7/jc7zD4E49yiSIAljwlU4G8xAAySeHU9T75ZXPgGVyrOU7SXZQhUueb+hZ7Pjq5HAsUFiwsr9qdoKtIUOoylTnd73BatH6K+OK5HI8uB5TkKq5WzUI8S0nNRWbLRNGTGrKiOcSvbnZwTeOr0+Mf96sn5A5/KQdmdqK9a7nTKx0yer3zAqttn2KlPEgDmxxzAA6yzxGz3XVv66ccyNDEb0sibuRJSP7sSVlQmS948O9Iuu77ahQ+xSFr8uA32/qY/KUW3NumwCtOCL+cc7c1Mu0dUGyCbnPvDHeU/IiU2l0j2OqVqzuxwqqCWYnoAJ9VwkYww8EuCivwc3a3Kxt9Tml0zWOqIpZ2IVVHEsScACfRfYPssug0oQ4Nz+vc3i2OCA+Cjh8z1lF6PPRwNGBfqQG1RHAc104I4gHkXPU9OQ8ZuzKPH7RU5d3XwXPqWGGw+74pcR/vYd9I2/KvbmovRFso9buzvWVYGdRXj1kVjxVwOK+JGDzkGu3faWZMlHJZl93sSbZX6LaKXVJbS2/VYMq36hh0YHgR4iOm2ZnY4vJmYxUlmiSbI2bIybDEkzS7MzYqxbWSFrV5H4STG9QuVMj2+KLN0NGaTZGp361PXGD7xwP6S3WzhMv2Zt9Rh4N+o/2miVuE7XBW97h4TfQ5rEw3LZR+JLhCElmgr9dpWDi2oZsAwy8B3yA53PJhklT5kcjwlae9bEDKcg/MYOCCOhByCOhEeMr79O1bGyoZz9InD95031zwFmOHgeRxwIA7qdPKfV6Q5DId2xc7j4zu55qR9ZT1Xr5EAjQVXrYgZTkH3jBHMEHiCORB5SFqqIAvZuvW+tg6gOPVtrPEDI/qQjkeo8wQObKcoWpYkmvBQniWqbO5k9SCrIfwg9ZT2Bq7FsrGWXgy8P3tZPGvjwyDxUnr5EyaNqV23VPTlmUOtnqsO7VlDBbMj1X30T1TxwScY4wCfr1lKVKuHTAsHAHoy5z3beK/pzEsrt5ufLw6SM1EAstnbUW0cPVce0hI30+HUeDDgZE7RajKikc7Mb33agcuT78bg/F5GV2o0aN7aq2OW8Ace7M5RpkTO4qrnngAZ9/jAHYzbfghVBexvYRcbzY5njwCjqx4D4gHuou3VJwSeACjm7MQqqPMkgS52RsrugWchrnxvsOXDlWnggycfEniYBVajYm7WbLyHsAyqjPc1HP1Qfab7zcfALK5Vmn2yP3Te4fqJmlE4btK338V/wBf8st8D7j8zoERfpUsUpYqujDDKwBVh4EHnHgsUBOWUmnmiY2YXtZ6P9Gukus0+nRL60NiEb2CUIcqVJwQQpGMdZbdhe0dWs0itUq1tXhLKlAC1sB9UDkp5j4jpNI1YIIIyDwI8QeBE+cdPtO/Ze0Le5ODVY9bKc7tqK59Vx1BAB8uc6XA1z2nh50yk3OOTi2+umX2+RBskqZqSWj4n0XuxJWVPZPtZRr6d+k4dcCyon16if1U9G/1l2VnPXVTpm4WLJomRmpLNGc7QdiNJrGDX1nvAMb6MUcgclYjmPfJnZzstpdICNPUqMeb8WsYeBc8ceXKWhWdq4GS6sbdkq3N7vTPQw4R97LUWREMI+VjZEmpmUyu163cDT3ZxzWzfG97mXl/lMwvb/a+01qC0UPUvrd7ZUwtyOGN1lAZB7WSVB5cZ6ORG2Em0YhVSUnFPLqJwc1knkeG+jrt82huNd5LaS1v3gOSanP8Yf6jr7wJ7kagVD1kNWwDKQcgqRkEHqJQbe7FaTVg97UO8/7ieraPPI5/HMymlba2xxuVINboQSVXDF6wTkgBfWT5MvOW9k6MbqvDL48/JkWEbMP8UeiAwmM0vpg0Nn0qXaewcwUDpnqMrxH+WbCm5XUMhDKwDKRyYEZBHwlXfhrKX40Tqro2e6xc4w4TsJGN492ab1nHkP1M06nhMv2cHrv7h+s068p1Ox/+JH5/kodof138vwWGZzMpqNI1psL2W5Wx03VsatUAbKYFeCfUKHJJ5xTbMdfYuuX3v3g+VoaWxBLiEpBqtUnWu0eBBqc/zLvKT/KJJ0e3K3YIwau08kswC/4GBKv/ACknxAgHdZo2RjbSPX4b6dLwB8hYByb4HhjDwsWxA6HKsMg+/wAuklc5V0WCu96ulgN1Y884uA8gxVvfbAE/se8fKTk03Dyj1aYi4AydPGbNPJkCIBUW0SG6YlzfVK/UVwCr1z7q7/Pu2SzHiK3DMP8AKGmsrIIBHEdD4jxmbIk3s3ed1qW504Cn7VTZ7v4jDL/JnrAJ20kzWw8j/eZdRNdeOEyr17rEeBnG9p6ta7PNFlgZcYgsWBEqI4s4tsnMAs8O9NPZ406xdQo/d6gcfAWoArD4run5z3QCUfbbswNdo7KeHee3UT9WxQd34HJU+TeUtNj472TFRlL3Xo/J+nEi3x345HzhsfbV2ltW2hyli9RyI6qw5Mp8DPcOxvpV02sC16gjT6nl6xxTYfuMeR+6fgTPBdTp2rdkcFXUlWU8CrA4KnzzG8z6HjNn0YyPjWvJr91RXV2yr4H1u2mPTiIwyz527N+kjX6LAquLVD+FYO8rx4DPFf5SJ6hsL06aS4BdZW1D9WUG2k+fD11+R985XEdnbIa1vP8Af3qToYtcz0BTkRBEi7M29o7/APp9RVZnoti73+UneHyk968SE6rIaTWpIjNPgRyI2wjxjbTKZvTGWEbYR5pn9u9tNHpVPe3KXH8NCr2k+G6Dw95wJIrrnY8orM9ucYrNsd2l2d0l5zfRU7HhvMo3znpvDBJknZOyE01K1Vb3dpvbu8SxALFt3PgM4E887P8Abt9ftfTKy93QptKJnJZzSwDOep8Mcsz2X9mG7LOzC3RioTlyzyI8b6296K+GZUQblF2rgxjUNhTKuXhzJyeZN7Nr7R8wPy/3mjXlKbYVWKh55Pz5S6UcJ1+zq+7w0E+mf11Oexct66T+P4E6jTslneV8cgCxOrheTp98Dhg8xgcMCTNNqlsXKHI5eYI5qRzBHgY7IWq2YGbfRjXb9pMet4B1PBx7xw6ESeRSS9IMr9bs1XUq6hlPMHiPI+/znRrLq/pa+8X7dOSfe1THeHuUvJOl2jVbwRgSOa8nX8SHDL8RAKmu2+ngrd6nRbSRYPIWgHP8wJ85L2UjOzW2DDv6qrkHu61PqrkdScsfxAdBJOo00VpOWIBKhCEAIQhAE2DhK3UCWVh4Su1JgFc/OPbEP/qbP8GrP/23Y/1jL85J7NV5D3dLWATzrrBVW9xY2MPJhALmwcJntqU4fPQ/qJoyJW7R028pHXmPfKvauE9qw0oLitV5o30Wbk0ykWOLG1EcWfLZLIt2OLF7sSscUTU2ameW+ln0cG/Or0i5uA/fVgcbVA+kUdWAHEdQPHn4iRPsPE837f8Aojr1Ra7R7tWpPFl5U3nx4ew58eR6+M7LYu3owisPiXouEunwfqQbas9YngcJN2rse7TWGvUVtXYOasMfEHkR5jhIeJ3EZKS3ovQiBvSz0fafV1fRai5B4LbYB8s4lXCGlLijKeRpV9JG0x/7uz47h/UTj+kbaRGDqrPhuA/kJm4TV3FX9q+iPW/Lqyx1vaHU3fS33OPBrHI+WcSAJwCb/wBHvo5bUst+qUrpgQVU8G1H9k8T15Dxi22vDw3paIzCErJZIXsDsHqF0detoz+2LYLq6z9epeQx9o8TjqPfPXOzna2rV07yeq68LKm4WUt1VgeOPA9ZI3AAAOAHQcAB4CJxOYsx8rM95eXwXQuq8Ko5ZfMXY2TIt43mVRzJ/XlHXcAZMc2Jp95y56cvfj+36yDVU8RbGtc+PlzJU5qqtz6fk0GjqwAB04SwVeEjaauT1ThO6SyWSOXbz1HIQhMgJH1Wgrsx3iBsciQN5fwnmPhJEIBXPstl+iucfdfFqf1ev/VGatRZXYEu3MP9G6BgpYDjWwYnDYGRx4gHqONvGdXpVsQo4yp5jlyOQQRxBBAII4ggEQB1WzOynGrfT8LyTX9W/hjHQXY9g/e9k/dPCWi3g/8AOcAchEG0Ruy+AFzyu1FkVrdcqKWdgqjqSAPdx6+Uh01PdxO9VT1JytrgeAPGtfvH1vADnAIOv3mrfd+jT6U5ILLn1qKyP4jDh5Z6EiaygAKABugAALwG6AOC4HhPC/SV2+XUY0uz7DXpqmBa2o4710OQEIOdxTxz9Y8emTjqu0GvUYG0dXj/ABrP9WgH1PZYFBLEBRxJJAA8yTMP2l9LOz9PlUs/abh/Dow4B+9Z7C/PPlPBdo697eOqvuv/AMa6xh8ATiVt210UYQfLgogHtvY3t3+3WWrciVW5LoikkGvhwyebA88Y5+U16z5Z0m3rqrktqbcetgykeI6HxHQjzn0P2M7W1a/TixMCxcC2vrW3+qnmD8OYnA7e2W6pvEVrwvj8H6P8llh7t5br4mkUx1TGFMcVpyTRvkh8GcaI3oZnjI15FdtrYOn1Ve5qa1sTpvD1l81YcVPuM8v7Q+gwEltDdj/47v0Fij9R8Z6+xjbS0we08ThNK5adOX0DqjPij5n2l6PdoUE7+msIH1qx3inzymZSXbPtQ4et1P3kYH8xPq5o206OvtRPLx1p+Ty9TX7GnwZ8s6bY99n0dNr/AIa3b9BNDsr0Ya+4jNXcqfrXHdA/l4sflPoExlxM2dpbZe5BLzefobYYCPNmM7M+iPS6Yh7z+0WjiN4YpU+IT6383ym3KyPvEcjEtqWlfZtCV73rW2Tq8OoaRHmjVlgHOMWahjI/EnxP/OE89/npFEqNfUdGbHCjry8vMzUaDTBFAHT/AJmQtk7O3Bk+0efkPCXenqnX7KwLoj3lnvP7IosdiVbLcjwRI09clRNa4EVLkrghCEAIQhACEIQDhXMrX2Eo40M1J8Ex3R/8bAqPgBLOEAqjpNSOTVOPNbEP5MwlVrLdSHKvlV4Yammy0sCOPrEEKQQRgr4HrNVDEAxtGlJcMlN1lnR7QVK+5rd0IPwD4THelzZm22oxRutoyv72vTbxu8xZnDOn4QB4iexYnSIB8QneBPMEcDzBHkYr9pf7TfMz7F2t2R0WqOdTpqbW+01aF/8ANjP5yjs9D2x256NB7nvH6PAPlIknnOrWScAEk8gOJPuE+r6PRHshOWjrP4mtf/8ATGX+zezul0//AE+npq86660PzAzAPmTsz6Itpawgik01H+JfmtceKqRvN8B8Z7V2M9Fmn2apYM1uoZd17T6oA4EqiA4AyBzyfOehYjdleZ5nCM4uMlmmZTyeaM7ZUVPGcDS2v08rrdKRy4j85we0+z86m7MPrHpzXqWFWIUtJcRO9O70bBhvTlHFp5Mk5CyYhjOEzhMJHpISY00cJjZmxG1DZjTx1o082o3RGWjTR14qnRM/IYHiZLoosuluwWbNjsjBZyeRE3STgcSZcbN2Vu+s3FvyX/eSdHs4Jy59T1lnTRO22bshUZWW6y6ckU+Kxzs8ENF+TlNMn01zlVMfl+VgQhCAEIQgBCEIAQhCAEIQgBCEIAQhCAEIQgBCECYAQlJtPtB3RqyCK7SQHA3iMAHJXIwDkY5+6S7blBAa1zvEKMGsDePTgOfl/cZAnOmZEtokHZO1E1FZsV7EAbdw5rzncVjzBHAtj3gyQmvG4HDrYhxj6rHLbox0PHhxAgDV2lz0kV9KekulQMoYcjyjT6aV+K2bhsVrZBZ9eDNkLZw4MpGrI6Rtpctpo22mlHb2Ypf9ObXms/QkxxjXFFOTEEy4/ZfKH7LNC7LvnZ9v/TZ7cv7SmKE8hOroWPPh+suhpotdNJ9PZ3Dw1nJy+379TzLHT/isisp2aBz4nzk6vTyWmnkhNPL6miuhbtcUl8CHOyU3nJ5kerTyVXVHFQTs3HgIQhACEIQAhCEAIQhACEIQAhCEAIQhACEIQAhCEAJwwhAMvt1Qa9ICMguMg8Qf3WePyHyjOlrCIgQBRl+CgAfSeXuHyhCekYZV6PSVl1yinNpzlVOfUc8fjLDY2nQXjCqDvHkAP4bD9AB8IQnpmTWaH6NPwiPNCE1gaaNtOQgHDOTsIB0RxYQgDyzsIQAhCEAIQhACEIQD/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s-EC"/>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076056" y="3717032"/>
            <a:ext cx="2695575" cy="169545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696664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899592" y="692696"/>
            <a:ext cx="7498359" cy="5016758"/>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s-ES" sz="2800" b="1" dirty="0">
                <a:solidFill>
                  <a:schemeClr val="tx1"/>
                </a:solidFill>
              </a:rPr>
              <a:t>INTRODUCCIÓN </a:t>
            </a:r>
            <a:endParaRPr lang="es-EC" sz="2800" dirty="0">
              <a:solidFill>
                <a:schemeClr val="tx1"/>
              </a:solidFill>
            </a:endParaRPr>
          </a:p>
          <a:p>
            <a:pPr algn="just"/>
            <a:r>
              <a:rPr lang="es-ES" sz="2400" dirty="0">
                <a:solidFill>
                  <a:schemeClr val="tx1"/>
                </a:solidFill>
                <a:latin typeface="Times New Roman" pitchFamily="18" charset="0"/>
                <a:cs typeface="Times New Roman" pitchFamily="18" charset="0"/>
              </a:rPr>
              <a:t>El presente trabajo tiene como finalidad  investigar y analizar el entorno de los mercados financieros en donde las empresas obtienen recursos e intercambian valores y se establecen los precios de las acciones.</a:t>
            </a:r>
            <a:endParaRPr lang="es-EC" sz="2400" dirty="0">
              <a:solidFill>
                <a:schemeClr val="tx1"/>
              </a:solidFill>
              <a:latin typeface="Times New Roman" pitchFamily="18" charset="0"/>
              <a:cs typeface="Times New Roman" pitchFamily="18" charset="0"/>
            </a:endParaRPr>
          </a:p>
          <a:p>
            <a:pPr algn="just"/>
            <a:r>
              <a:rPr lang="es-ES" sz="2400" dirty="0">
                <a:solidFill>
                  <a:schemeClr val="tx1"/>
                </a:solidFill>
                <a:latin typeface="Times New Roman" pitchFamily="18" charset="0"/>
                <a:cs typeface="Times New Roman" pitchFamily="18" charset="0"/>
              </a:rPr>
              <a:t>Los Mercados Financieros constituyen la base de cualquier Sistema Financiero. Un Mercado Financiero puede definirse como un conjunto de mercados en los que los agentes deficitarios de fondos los obtienen de los agentes con superávit. Esta labor puede ser llevada a cabo, bien sea directamente o bien a través de alguna forma de mediación o intermediación por el Sistema Financiero.</a:t>
            </a:r>
            <a:endParaRPr lang="es-EC" sz="2400" dirty="0">
              <a:solidFill>
                <a:schemeClr val="tx1"/>
              </a:solidFill>
              <a:latin typeface="Times New Roman" pitchFamily="18" charset="0"/>
              <a:cs typeface="Times New Roman" pitchFamily="18" charset="0"/>
            </a:endParaRPr>
          </a:p>
          <a:p>
            <a:pPr algn="just"/>
            <a:endParaRPr lang="es-EC" sz="2800" dirty="0">
              <a:solidFill>
                <a:schemeClr val="tx1"/>
              </a:solidFill>
            </a:endParaRPr>
          </a:p>
        </p:txBody>
      </p:sp>
    </p:spTree>
    <p:extLst>
      <p:ext uri="{BB962C8B-B14F-4D97-AF65-F5344CB8AC3E}">
        <p14:creationId xmlns:p14="http://schemas.microsoft.com/office/powerpoint/2010/main" xmlns="" val="18498044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611561" y="1124744"/>
            <a:ext cx="7704855" cy="3785652"/>
          </a:xfrm>
          <a:prstGeom prst="rect">
            <a:avLst/>
          </a:prstGeom>
          <a:noFill/>
        </p:spPr>
        <p:txBody>
          <a:bodyPr wrap="square" rtlCol="0">
            <a:spAutoFit/>
          </a:bodyPr>
          <a:lstStyle/>
          <a:p>
            <a:pPr algn="just"/>
            <a:r>
              <a:rPr lang="es-ES" sz="2400" b="1" dirty="0">
                <a:latin typeface="Times New Roman" pitchFamily="18" charset="0"/>
                <a:cs typeface="Times New Roman" pitchFamily="18" charset="0"/>
              </a:rPr>
              <a:t>OBJETIVO GENERAL</a:t>
            </a:r>
            <a:endParaRPr lang="es-EC" sz="2400" dirty="0">
              <a:latin typeface="Times New Roman" pitchFamily="18" charset="0"/>
              <a:cs typeface="Times New Roman" pitchFamily="18" charset="0"/>
            </a:endParaRPr>
          </a:p>
          <a:p>
            <a:pPr lvl="0" algn="just"/>
            <a:r>
              <a:rPr lang="es-ES" sz="2400" dirty="0" smtClean="0">
                <a:latin typeface="Times New Roman" pitchFamily="18" charset="0"/>
                <a:cs typeface="Times New Roman" pitchFamily="18" charset="0"/>
              </a:rPr>
              <a:t>Fundamentar </a:t>
            </a:r>
            <a:r>
              <a:rPr lang="es-ES" sz="2400" dirty="0">
                <a:latin typeface="Times New Roman" pitchFamily="18" charset="0"/>
                <a:cs typeface="Times New Roman" pitchFamily="18" charset="0"/>
              </a:rPr>
              <a:t>todo lo relacionado a los Mercados Financieros</a:t>
            </a:r>
            <a:r>
              <a:rPr lang="es-ES" sz="2400" dirty="0" smtClean="0">
                <a:latin typeface="Times New Roman" pitchFamily="18" charset="0"/>
                <a:cs typeface="Times New Roman" pitchFamily="18" charset="0"/>
              </a:rPr>
              <a:t>.</a:t>
            </a:r>
          </a:p>
          <a:p>
            <a:pPr lvl="0" algn="just"/>
            <a:endParaRPr lang="es-EC" sz="2400" dirty="0">
              <a:latin typeface="Times New Roman" pitchFamily="18" charset="0"/>
              <a:cs typeface="Times New Roman" pitchFamily="18" charset="0"/>
            </a:endParaRPr>
          </a:p>
          <a:p>
            <a:pPr algn="just"/>
            <a:r>
              <a:rPr lang="es-ES" sz="2400" b="1" dirty="0">
                <a:latin typeface="Times New Roman" pitchFamily="18" charset="0"/>
                <a:cs typeface="Times New Roman" pitchFamily="18" charset="0"/>
              </a:rPr>
              <a:t>OBJETIVOS ESPECÍFICOS</a:t>
            </a:r>
            <a:endParaRPr lang="es-EC" sz="2400" dirty="0">
              <a:latin typeface="Times New Roman" pitchFamily="18" charset="0"/>
              <a:cs typeface="Times New Roman" pitchFamily="18" charset="0"/>
            </a:endParaRPr>
          </a:p>
          <a:p>
            <a:pPr marL="457200" lvl="0" indent="-457200" algn="just">
              <a:buFont typeface="Wingdings" pitchFamily="2" charset="2"/>
              <a:buChar char="q"/>
            </a:pPr>
            <a:r>
              <a:rPr lang="es-EC" sz="2400" dirty="0">
                <a:latin typeface="Times New Roman" pitchFamily="18" charset="0"/>
                <a:cs typeface="Times New Roman" pitchFamily="18" charset="0"/>
              </a:rPr>
              <a:t>Recopilar toda la información referente a los mercados financieros</a:t>
            </a:r>
          </a:p>
          <a:p>
            <a:pPr marL="457200" lvl="0" indent="-457200" algn="just">
              <a:buFont typeface="Wingdings" pitchFamily="2" charset="2"/>
              <a:buChar char="q"/>
            </a:pPr>
            <a:r>
              <a:rPr lang="es-EC" sz="2400" dirty="0">
                <a:latin typeface="Times New Roman" pitchFamily="18" charset="0"/>
                <a:cs typeface="Times New Roman" pitchFamily="18" charset="0"/>
              </a:rPr>
              <a:t>Conocer las tendencias del tema</a:t>
            </a:r>
          </a:p>
          <a:p>
            <a:pPr marL="457200" lvl="0" indent="-457200" algn="just">
              <a:buFont typeface="Wingdings" pitchFamily="2" charset="2"/>
              <a:buChar char="q"/>
            </a:pPr>
            <a:r>
              <a:rPr lang="es-EC" sz="2400" dirty="0">
                <a:latin typeface="Times New Roman" pitchFamily="18" charset="0"/>
                <a:cs typeface="Times New Roman" pitchFamily="18" charset="0"/>
              </a:rPr>
              <a:t>Presentar el trabajo a los compañeros de clase.</a:t>
            </a:r>
          </a:p>
          <a:p>
            <a:pPr algn="just"/>
            <a:endParaRPr lang="es-EC" sz="24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444208" y="4186238"/>
            <a:ext cx="2200647" cy="2146643"/>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9560475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844647" y="500369"/>
            <a:ext cx="4884671" cy="1692771"/>
          </a:xfrm>
          <a:prstGeom prst="rect">
            <a:avLst/>
          </a:prstGeom>
          <a:noFill/>
        </p:spPr>
        <p:txBody>
          <a:bodyPr wrap="none" rtlCol="0">
            <a:spAutoFit/>
          </a:bodyPr>
          <a:lstStyle/>
          <a:p>
            <a:pPr algn="ctr"/>
            <a:r>
              <a:rPr lang="es-ES" sz="2800" b="1" dirty="0">
                <a:latin typeface="Times New Roman" pitchFamily="18" charset="0"/>
                <a:cs typeface="Times New Roman" pitchFamily="18" charset="0"/>
              </a:rPr>
              <a:t>MERCADOS </a:t>
            </a:r>
            <a:r>
              <a:rPr lang="es-ES" sz="2800" b="1" dirty="0" smtClean="0">
                <a:latin typeface="Times New Roman" pitchFamily="18" charset="0"/>
                <a:cs typeface="Times New Roman" pitchFamily="18" charset="0"/>
              </a:rPr>
              <a:t>FINANCIEROS</a:t>
            </a:r>
          </a:p>
          <a:p>
            <a:pPr algn="ctr"/>
            <a:endParaRPr lang="es-EC" sz="2800" dirty="0">
              <a:latin typeface="Times New Roman" pitchFamily="18" charset="0"/>
              <a:cs typeface="Times New Roman" pitchFamily="18" charset="0"/>
            </a:endParaRPr>
          </a:p>
          <a:p>
            <a:pPr algn="ctr"/>
            <a:r>
              <a:rPr lang="es-ES" sz="2400" b="1" dirty="0">
                <a:latin typeface="Times New Roman" pitchFamily="18" charset="0"/>
                <a:cs typeface="Times New Roman" pitchFamily="18" charset="0"/>
              </a:rPr>
              <a:t>¿Qué son los mercados financieros?</a:t>
            </a:r>
            <a:endParaRPr lang="es-EC" sz="2400" dirty="0">
              <a:latin typeface="Times New Roman" pitchFamily="18" charset="0"/>
              <a:cs typeface="Times New Roman" pitchFamily="18" charset="0"/>
            </a:endParaRPr>
          </a:p>
          <a:p>
            <a:pPr algn="ctr"/>
            <a:endParaRPr lang="es-EC" sz="2400" dirty="0"/>
          </a:p>
        </p:txBody>
      </p:sp>
      <p:sp>
        <p:nvSpPr>
          <p:cNvPr id="5" name="4 CuadroTexto"/>
          <p:cNvSpPr txBox="1"/>
          <p:nvPr/>
        </p:nvSpPr>
        <p:spPr>
          <a:xfrm>
            <a:off x="3995936" y="2265567"/>
            <a:ext cx="4464496" cy="3416320"/>
          </a:xfrm>
          <a:prstGeom prst="rect">
            <a:avLst/>
          </a:prstGeom>
          <a:noFill/>
        </p:spPr>
        <p:txBody>
          <a:bodyPr wrap="square" rtlCol="0">
            <a:spAutoFit/>
          </a:bodyPr>
          <a:lstStyle/>
          <a:p>
            <a:pPr algn="just">
              <a:lnSpc>
                <a:spcPct val="150000"/>
              </a:lnSpc>
            </a:pPr>
            <a:r>
              <a:rPr lang="es-EC" sz="2400" dirty="0" smtClean="0"/>
              <a:t>Son espacios (no se exige que sea un espacio físico concreto) en los que se realizan los intercambios de instrumentos financieros y se definen sus precios.</a:t>
            </a:r>
            <a:endParaRPr lang="es-EC" sz="2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15616" y="2768731"/>
            <a:ext cx="2375691" cy="2162175"/>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150523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467544" y="1196752"/>
            <a:ext cx="5737533" cy="830997"/>
          </a:xfrm>
          <a:prstGeom prst="rect">
            <a:avLst/>
          </a:prstGeom>
          <a:noFill/>
        </p:spPr>
        <p:txBody>
          <a:bodyPr wrap="none" rtlCol="0">
            <a:spAutoFit/>
          </a:bodyPr>
          <a:lstStyle/>
          <a:p>
            <a:r>
              <a:rPr lang="es-ES" sz="2400" b="1" dirty="0">
                <a:latin typeface="Times New Roman" pitchFamily="18" charset="0"/>
                <a:cs typeface="Times New Roman" pitchFamily="18" charset="0"/>
              </a:rPr>
              <a:t>¿Para qué están los mercados financieros?</a:t>
            </a:r>
            <a:endParaRPr lang="es-EC" sz="2400" b="1" dirty="0">
              <a:latin typeface="Times New Roman" pitchFamily="18" charset="0"/>
              <a:cs typeface="Times New Roman" pitchFamily="18" charset="0"/>
            </a:endParaRPr>
          </a:p>
          <a:p>
            <a:endParaRPr lang="es-EC" sz="2400" b="1" dirty="0">
              <a:latin typeface="Times New Roman" pitchFamily="18" charset="0"/>
              <a:cs typeface="Times New Roman" pitchFamily="18" charset="0"/>
            </a:endParaRPr>
          </a:p>
        </p:txBody>
      </p:sp>
      <p:sp>
        <p:nvSpPr>
          <p:cNvPr id="5" name="4 CuadroTexto"/>
          <p:cNvSpPr txBox="1"/>
          <p:nvPr/>
        </p:nvSpPr>
        <p:spPr>
          <a:xfrm>
            <a:off x="366528" y="1964353"/>
            <a:ext cx="8496944" cy="4893647"/>
          </a:xfrm>
          <a:prstGeom prst="rect">
            <a:avLst/>
          </a:prstGeom>
          <a:noFill/>
        </p:spPr>
        <p:txBody>
          <a:bodyPr wrap="square" rtlCol="0">
            <a:spAutoFit/>
          </a:bodyPr>
          <a:lstStyle/>
          <a:p>
            <a:pPr marL="342900" lvl="0" indent="-342900" algn="just">
              <a:lnSpc>
                <a:spcPct val="150000"/>
              </a:lnSpc>
              <a:buFont typeface="Wingdings" pitchFamily="2" charset="2"/>
              <a:buChar char="Ø"/>
            </a:pPr>
            <a:r>
              <a:rPr lang="es-EC" sz="2400" dirty="0">
                <a:latin typeface="Times New Roman" pitchFamily="18" charset="0"/>
                <a:cs typeface="Times New Roman" pitchFamily="18" charset="0"/>
              </a:rPr>
              <a:t>Establecer los mecanismos que posibiliten el contacto entre los participantes en la negociación.</a:t>
            </a:r>
          </a:p>
          <a:p>
            <a:pPr marL="342900" lvl="0" indent="-342900" algn="just">
              <a:lnSpc>
                <a:spcPct val="150000"/>
              </a:lnSpc>
              <a:buFont typeface="Wingdings" pitchFamily="2" charset="2"/>
              <a:buChar char="Ø"/>
            </a:pPr>
            <a:r>
              <a:rPr lang="es-EC" sz="2400" dirty="0">
                <a:latin typeface="Times New Roman" pitchFamily="18" charset="0"/>
                <a:cs typeface="Times New Roman" pitchFamily="18" charset="0"/>
              </a:rPr>
              <a:t>Fijar los precios de los productos financieros en función de su oferta y su demanda.</a:t>
            </a:r>
          </a:p>
          <a:p>
            <a:pPr marL="342900" lvl="0" indent="-342900" algn="just">
              <a:lnSpc>
                <a:spcPct val="150000"/>
              </a:lnSpc>
              <a:buFont typeface="Wingdings" pitchFamily="2" charset="2"/>
              <a:buChar char="Ø"/>
            </a:pPr>
            <a:r>
              <a:rPr lang="es-EC" sz="2400" dirty="0">
                <a:latin typeface="Times New Roman" pitchFamily="18" charset="0"/>
                <a:cs typeface="Times New Roman" pitchFamily="18" charset="0"/>
              </a:rPr>
              <a:t>Reducir los costes de intermediación, lo que permite una mayor circulación de los productos.</a:t>
            </a:r>
          </a:p>
          <a:p>
            <a:pPr marL="342900" lvl="0" indent="-342900" algn="just">
              <a:lnSpc>
                <a:spcPct val="150000"/>
              </a:lnSpc>
              <a:buFont typeface="Wingdings" pitchFamily="2" charset="2"/>
              <a:buChar char="Ø"/>
            </a:pPr>
            <a:r>
              <a:rPr lang="es-EC" sz="2400" dirty="0">
                <a:latin typeface="Times New Roman" pitchFamily="18" charset="0"/>
                <a:cs typeface="Times New Roman" pitchFamily="18" charset="0"/>
              </a:rPr>
              <a:t>Administrar los flujos de liquidez de productos o mercado dado a otro.</a:t>
            </a:r>
          </a:p>
          <a:p>
            <a:pPr marL="285750" indent="-285750" algn="just">
              <a:buFont typeface="Arial" pitchFamily="34" charset="0"/>
              <a:buChar char="•"/>
            </a:pPr>
            <a:endParaRPr lang="es-EC" sz="24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05972" y="396652"/>
            <a:ext cx="2857500" cy="1600200"/>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118487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907704" y="764704"/>
            <a:ext cx="4972263" cy="800219"/>
          </a:xfrm>
          <a:prstGeom prst="rect">
            <a:avLst/>
          </a:prstGeom>
          <a:noFill/>
        </p:spPr>
        <p:txBody>
          <a:bodyPr wrap="square" rtlCol="0">
            <a:spAutoFit/>
          </a:bodyPr>
          <a:lstStyle/>
          <a:p>
            <a:pPr algn="ctr"/>
            <a:r>
              <a:rPr lang="es-EC" sz="2800" b="1" dirty="0">
                <a:latin typeface="Times New Roman" pitchFamily="18" charset="0"/>
                <a:cs typeface="Times New Roman" pitchFamily="18" charset="0"/>
              </a:rPr>
              <a:t>Importancia de los mercados</a:t>
            </a:r>
            <a:r>
              <a:rPr lang="es-EC" b="1" dirty="0"/>
              <a:t> </a:t>
            </a:r>
            <a:endParaRPr lang="es-EC" dirty="0"/>
          </a:p>
          <a:p>
            <a:endParaRPr lang="es-EC" dirty="0"/>
          </a:p>
        </p:txBody>
      </p:sp>
      <p:sp>
        <p:nvSpPr>
          <p:cNvPr id="5" name="4 CuadroTexto"/>
          <p:cNvSpPr txBox="1"/>
          <p:nvPr/>
        </p:nvSpPr>
        <p:spPr>
          <a:xfrm>
            <a:off x="1211022" y="3501008"/>
            <a:ext cx="6912768" cy="2241960"/>
          </a:xfrm>
          <a:prstGeom prst="rect">
            <a:avLst/>
          </a:prstGeom>
          <a:noFill/>
        </p:spPr>
        <p:txBody>
          <a:bodyPr wrap="square" rtlCol="0">
            <a:spAutoFit/>
          </a:bodyPr>
          <a:lstStyle/>
          <a:p>
            <a:pPr algn="just">
              <a:lnSpc>
                <a:spcPct val="150000"/>
              </a:lnSpc>
            </a:pPr>
            <a:r>
              <a:rPr lang="es-EC" sz="2400" dirty="0" smtClean="0">
                <a:latin typeface="Times New Roman" pitchFamily="18" charset="0"/>
                <a:cs typeface="Times New Roman" pitchFamily="18" charset="0"/>
              </a:rPr>
              <a:t>Ayudan </a:t>
            </a:r>
            <a:r>
              <a:rPr lang="es-EC" sz="2400" dirty="0">
                <a:latin typeface="Times New Roman" pitchFamily="18" charset="0"/>
                <a:cs typeface="Times New Roman" pitchFamily="18" charset="0"/>
              </a:rPr>
              <a:t>a facilitar el flujo de recursos de individuos y empresas que cuentan con recursos excedentes hacia individuos, empresa y gobiernos que demandan recursos adicionales a sus ingresos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43833" y="1549560"/>
            <a:ext cx="2800350" cy="1638300"/>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1878346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259632" y="601524"/>
            <a:ext cx="7200800" cy="523220"/>
          </a:xfrm>
          <a:prstGeom prst="rect">
            <a:avLst/>
          </a:prstGeom>
          <a:noFill/>
        </p:spPr>
        <p:txBody>
          <a:bodyPr wrap="square" rtlCol="0">
            <a:spAutoFit/>
          </a:bodyPr>
          <a:lstStyle/>
          <a:p>
            <a:r>
              <a:rPr lang="es-EC" sz="2800" b="1" dirty="0" smtClean="0">
                <a:latin typeface="Times New Roman" pitchFamily="18" charset="0"/>
                <a:cs typeface="Times New Roman" pitchFamily="18" charset="0"/>
              </a:rPr>
              <a:t>Finalidad</a:t>
            </a:r>
            <a:r>
              <a:rPr lang="es-EC" sz="2400" b="1" dirty="0" smtClean="0">
                <a:latin typeface="Times New Roman" pitchFamily="18" charset="0"/>
                <a:cs typeface="Times New Roman" pitchFamily="18" charset="0"/>
              </a:rPr>
              <a:t> </a:t>
            </a:r>
            <a:r>
              <a:rPr lang="es-EC" sz="2800" b="1" dirty="0" smtClean="0">
                <a:latin typeface="Times New Roman" pitchFamily="18" charset="0"/>
                <a:cs typeface="Times New Roman" pitchFamily="18" charset="0"/>
              </a:rPr>
              <a:t>de los mercados financieros</a:t>
            </a:r>
            <a:endParaRPr lang="es-EC" sz="2800" dirty="0">
              <a:latin typeface="Times New Roman" pitchFamily="18" charset="0"/>
              <a:cs typeface="Times New Roman" pitchFamily="18" charset="0"/>
            </a:endParaRPr>
          </a:p>
        </p:txBody>
      </p:sp>
      <p:sp>
        <p:nvSpPr>
          <p:cNvPr id="5" name="4 CuadroTexto"/>
          <p:cNvSpPr txBox="1"/>
          <p:nvPr/>
        </p:nvSpPr>
        <p:spPr>
          <a:xfrm>
            <a:off x="639283" y="1556792"/>
            <a:ext cx="5688632" cy="4893647"/>
          </a:xfrm>
          <a:prstGeom prst="rect">
            <a:avLst/>
          </a:prstGeom>
          <a:noFill/>
        </p:spPr>
        <p:txBody>
          <a:bodyPr wrap="square" rtlCol="0">
            <a:spAutoFit/>
          </a:bodyPr>
          <a:lstStyle/>
          <a:p>
            <a:pPr algn="just">
              <a:lnSpc>
                <a:spcPct val="150000"/>
              </a:lnSpc>
            </a:pPr>
            <a:r>
              <a:rPr lang="es-EC" sz="2400" dirty="0" smtClean="0">
                <a:latin typeface="Times New Roman" pitchFamily="18" charset="0"/>
                <a:cs typeface="Times New Roman" pitchFamily="18" charset="0"/>
              </a:rPr>
              <a:t>La finalidad principal del mercado financiero es determinar el precio justo del activo financiero, ello dependerá de las características del mercado financiero, otra finalidad del mercado financiero es poner en contacto oferentes y demandantes de fondos, y determinar los precios justos de los diferentes activos financieros.</a:t>
            </a:r>
          </a:p>
          <a:p>
            <a:pPr algn="just"/>
            <a:endParaRPr lang="es-EC"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327915" y="2543175"/>
            <a:ext cx="2590800" cy="1771650"/>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001847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333190" y="186591"/>
            <a:ext cx="6784408" cy="892552"/>
          </a:xfrm>
          <a:prstGeom prst="rect">
            <a:avLst/>
          </a:prstGeom>
          <a:noFill/>
        </p:spPr>
        <p:txBody>
          <a:bodyPr wrap="square" rtlCol="0">
            <a:spAutoFit/>
          </a:bodyPr>
          <a:lstStyle/>
          <a:p>
            <a:pPr algn="ctr"/>
            <a:r>
              <a:rPr lang="es-EC" sz="2800" b="1" dirty="0" smtClean="0">
                <a:latin typeface="Times New Roman" pitchFamily="18" charset="0"/>
                <a:cs typeface="Times New Roman" pitchFamily="18" charset="0"/>
              </a:rPr>
              <a:t>TIPOS DE MERCADOS FINANCIEROS</a:t>
            </a:r>
            <a:endParaRPr lang="es-EC" sz="2800" dirty="0" smtClean="0">
              <a:latin typeface="Times New Roman" pitchFamily="18" charset="0"/>
              <a:cs typeface="Times New Roman" pitchFamily="18" charset="0"/>
            </a:endParaRPr>
          </a:p>
          <a:p>
            <a:pPr algn="ctr"/>
            <a:endParaRPr lang="es-EC" sz="2400" dirty="0"/>
          </a:p>
        </p:txBody>
      </p:sp>
      <p:sp>
        <p:nvSpPr>
          <p:cNvPr id="5" name="4 CuadroTexto"/>
          <p:cNvSpPr txBox="1"/>
          <p:nvPr/>
        </p:nvSpPr>
        <p:spPr>
          <a:xfrm>
            <a:off x="640928" y="1054477"/>
            <a:ext cx="1872207" cy="923330"/>
          </a:xfrm>
          <a:prstGeom prst="rect">
            <a:avLst/>
          </a:prstGeom>
          <a:noFill/>
        </p:spPr>
        <p:txBody>
          <a:bodyPr wrap="square" rtlCol="0">
            <a:spAutoFit/>
          </a:bodyPr>
          <a:lstStyle/>
          <a:p>
            <a:r>
              <a:rPr lang="es-EC" b="1" dirty="0"/>
              <a:t>Por los </a:t>
            </a:r>
            <a:r>
              <a:rPr lang="es-EC" b="1" dirty="0">
                <a:latin typeface="Times New Roman" pitchFamily="18" charset="0"/>
                <a:cs typeface="Times New Roman" pitchFamily="18" charset="0"/>
              </a:rPr>
              <a:t>activos</a:t>
            </a:r>
            <a:r>
              <a:rPr lang="es-EC" b="1" dirty="0"/>
              <a:t> transmitidos</a:t>
            </a:r>
            <a:endParaRPr lang="es-EC" dirty="0"/>
          </a:p>
          <a:p>
            <a:endParaRPr lang="es-EC" dirty="0"/>
          </a:p>
        </p:txBody>
      </p:sp>
      <p:sp>
        <p:nvSpPr>
          <p:cNvPr id="6" name="5 CuadroTexto"/>
          <p:cNvSpPr txBox="1"/>
          <p:nvPr/>
        </p:nvSpPr>
        <p:spPr>
          <a:xfrm>
            <a:off x="604923" y="1931693"/>
            <a:ext cx="1944216" cy="923330"/>
          </a:xfrm>
          <a:prstGeom prst="rect">
            <a:avLst/>
          </a:prstGeom>
          <a:noFill/>
        </p:spPr>
        <p:txBody>
          <a:bodyPr wrap="square" rtlCol="0">
            <a:spAutoFit/>
          </a:bodyPr>
          <a:lstStyle/>
          <a:p>
            <a:r>
              <a:rPr lang="es-EC" b="1" dirty="0">
                <a:latin typeface="Times New Roman" pitchFamily="18" charset="0"/>
                <a:cs typeface="Times New Roman" pitchFamily="18" charset="0"/>
              </a:rPr>
              <a:t>En función de su estructura</a:t>
            </a:r>
            <a:endParaRPr lang="es-EC" dirty="0">
              <a:latin typeface="Times New Roman" pitchFamily="18" charset="0"/>
              <a:cs typeface="Times New Roman" pitchFamily="18" charset="0"/>
            </a:endParaRPr>
          </a:p>
          <a:p>
            <a:endParaRPr lang="es-EC" dirty="0"/>
          </a:p>
        </p:txBody>
      </p:sp>
      <p:sp>
        <p:nvSpPr>
          <p:cNvPr id="7" name="6 CuadroTexto"/>
          <p:cNvSpPr txBox="1"/>
          <p:nvPr/>
        </p:nvSpPr>
        <p:spPr>
          <a:xfrm>
            <a:off x="607475" y="2849476"/>
            <a:ext cx="2376264" cy="1200329"/>
          </a:xfrm>
          <a:prstGeom prst="rect">
            <a:avLst/>
          </a:prstGeom>
          <a:noFill/>
        </p:spPr>
        <p:txBody>
          <a:bodyPr wrap="square" rtlCol="0">
            <a:spAutoFit/>
          </a:bodyPr>
          <a:lstStyle/>
          <a:p>
            <a:r>
              <a:rPr lang="es-EC" b="1" dirty="0">
                <a:latin typeface="Times New Roman" pitchFamily="18" charset="0"/>
                <a:cs typeface="Times New Roman" pitchFamily="18" charset="0"/>
              </a:rPr>
              <a:t>Según la fase de negociación de los activos financieros</a:t>
            </a:r>
            <a:endParaRPr lang="es-EC" dirty="0">
              <a:latin typeface="Times New Roman" pitchFamily="18" charset="0"/>
              <a:cs typeface="Times New Roman" pitchFamily="18" charset="0"/>
            </a:endParaRPr>
          </a:p>
          <a:p>
            <a:endParaRPr lang="es-EC" dirty="0"/>
          </a:p>
        </p:txBody>
      </p:sp>
      <p:sp>
        <p:nvSpPr>
          <p:cNvPr id="8" name="7 CuadroTexto"/>
          <p:cNvSpPr txBox="1"/>
          <p:nvPr/>
        </p:nvSpPr>
        <p:spPr>
          <a:xfrm>
            <a:off x="698073" y="4083175"/>
            <a:ext cx="2252875" cy="923330"/>
          </a:xfrm>
          <a:prstGeom prst="rect">
            <a:avLst/>
          </a:prstGeom>
          <a:noFill/>
        </p:spPr>
        <p:txBody>
          <a:bodyPr wrap="square" rtlCol="0">
            <a:spAutoFit/>
          </a:bodyPr>
          <a:lstStyle/>
          <a:p>
            <a:r>
              <a:rPr lang="es-EC" b="1" dirty="0">
                <a:latin typeface="Times New Roman" pitchFamily="18" charset="0"/>
                <a:cs typeface="Times New Roman" pitchFamily="18" charset="0"/>
              </a:rPr>
              <a:t>Según la perspectiva geográfica</a:t>
            </a:r>
            <a:endParaRPr lang="es-EC" dirty="0">
              <a:latin typeface="Times New Roman" pitchFamily="18" charset="0"/>
              <a:cs typeface="Times New Roman" pitchFamily="18" charset="0"/>
            </a:endParaRPr>
          </a:p>
          <a:p>
            <a:endParaRPr lang="es-EC" dirty="0">
              <a:latin typeface="Times New Roman" pitchFamily="18" charset="0"/>
              <a:cs typeface="Times New Roman" pitchFamily="18" charset="0"/>
            </a:endParaRPr>
          </a:p>
        </p:txBody>
      </p:sp>
      <p:sp>
        <p:nvSpPr>
          <p:cNvPr id="9" name="8 CuadroTexto"/>
          <p:cNvSpPr txBox="1"/>
          <p:nvPr/>
        </p:nvSpPr>
        <p:spPr>
          <a:xfrm>
            <a:off x="698073" y="5354529"/>
            <a:ext cx="2016223" cy="923330"/>
          </a:xfrm>
          <a:prstGeom prst="rect">
            <a:avLst/>
          </a:prstGeom>
          <a:noFill/>
        </p:spPr>
        <p:txBody>
          <a:bodyPr wrap="square" rtlCol="0">
            <a:spAutoFit/>
          </a:bodyPr>
          <a:lstStyle/>
          <a:p>
            <a:r>
              <a:rPr lang="es-EC" b="1" dirty="0">
                <a:latin typeface="Times New Roman" pitchFamily="18" charset="0"/>
                <a:cs typeface="Times New Roman" pitchFamily="18" charset="0"/>
              </a:rPr>
              <a:t>Según el tipo de activo negociado</a:t>
            </a:r>
            <a:endParaRPr lang="es-EC" dirty="0">
              <a:latin typeface="Times New Roman" pitchFamily="18" charset="0"/>
              <a:cs typeface="Times New Roman" pitchFamily="18" charset="0"/>
            </a:endParaRPr>
          </a:p>
          <a:p>
            <a:endParaRPr lang="es-EC" dirty="0">
              <a:latin typeface="Times New Roman" pitchFamily="18" charset="0"/>
              <a:cs typeface="Times New Roman" pitchFamily="18" charset="0"/>
            </a:endParaRPr>
          </a:p>
        </p:txBody>
      </p:sp>
      <p:sp>
        <p:nvSpPr>
          <p:cNvPr id="10" name="9 Abrir llave"/>
          <p:cNvSpPr/>
          <p:nvPr/>
        </p:nvSpPr>
        <p:spPr>
          <a:xfrm>
            <a:off x="2888735" y="1036186"/>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1" name="10 Abrir llave"/>
          <p:cNvSpPr/>
          <p:nvPr/>
        </p:nvSpPr>
        <p:spPr>
          <a:xfrm>
            <a:off x="2883767" y="2005608"/>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2" name="11 Abrir llave"/>
          <p:cNvSpPr/>
          <p:nvPr/>
        </p:nvSpPr>
        <p:spPr>
          <a:xfrm>
            <a:off x="2883769" y="2996952"/>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3" name="12 Abrir llave"/>
          <p:cNvSpPr/>
          <p:nvPr/>
        </p:nvSpPr>
        <p:spPr>
          <a:xfrm>
            <a:off x="2911043" y="4221088"/>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4" name="13 Abrir llave"/>
          <p:cNvSpPr/>
          <p:nvPr/>
        </p:nvSpPr>
        <p:spPr>
          <a:xfrm>
            <a:off x="2924788" y="5483883"/>
            <a:ext cx="124425" cy="664622"/>
          </a:xfrm>
          <a:prstGeom prst="lef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s-EC"/>
          </a:p>
        </p:txBody>
      </p:sp>
      <p:sp>
        <p:nvSpPr>
          <p:cNvPr id="15" name="14 CuadroTexto"/>
          <p:cNvSpPr txBox="1"/>
          <p:nvPr/>
        </p:nvSpPr>
        <p:spPr>
          <a:xfrm>
            <a:off x="3049213" y="1054477"/>
            <a:ext cx="5605872" cy="646331"/>
          </a:xfrm>
          <a:prstGeom prst="rect">
            <a:avLst/>
          </a:prstGeom>
          <a:noFill/>
        </p:spPr>
        <p:txBody>
          <a:bodyPr wrap="square" rtlCol="0">
            <a:spAutoFit/>
          </a:bodyPr>
          <a:lstStyle/>
          <a:p>
            <a:pPr algn="just"/>
            <a:r>
              <a:rPr lang="es-EC" dirty="0" smtClean="0">
                <a:latin typeface="Times New Roman" pitchFamily="18" charset="0"/>
                <a:cs typeface="Times New Roman" pitchFamily="18" charset="0"/>
              </a:rPr>
              <a:t>Mercado</a:t>
            </a:r>
            <a:r>
              <a:rPr lang="es-EC" dirty="0" smtClean="0"/>
              <a:t> monetario-Mercado de capitales-Mercados bursátiles-Mercados de bonos</a:t>
            </a:r>
            <a:endParaRPr lang="es-EC" dirty="0"/>
          </a:p>
        </p:txBody>
      </p:sp>
      <p:sp>
        <p:nvSpPr>
          <p:cNvPr id="16" name="15 CuadroTexto"/>
          <p:cNvSpPr txBox="1"/>
          <p:nvPr/>
        </p:nvSpPr>
        <p:spPr>
          <a:xfrm>
            <a:off x="3070584" y="2070192"/>
            <a:ext cx="4786567" cy="646331"/>
          </a:xfrm>
          <a:prstGeom prst="rect">
            <a:avLst/>
          </a:prstGeom>
          <a:noFill/>
        </p:spPr>
        <p:txBody>
          <a:bodyPr wrap="none" rtlCol="0">
            <a:spAutoFit/>
          </a:bodyPr>
          <a:lstStyle/>
          <a:p>
            <a:r>
              <a:rPr lang="es-EC" dirty="0" smtClean="0">
                <a:latin typeface="Times New Roman" pitchFamily="18" charset="0"/>
                <a:cs typeface="Times New Roman" pitchFamily="18" charset="0"/>
              </a:rPr>
              <a:t>Mercados organizados-Mercados no-organizados </a:t>
            </a:r>
          </a:p>
          <a:p>
            <a:endParaRPr lang="es-EC" dirty="0">
              <a:latin typeface="Times New Roman" pitchFamily="18" charset="0"/>
              <a:cs typeface="Times New Roman" pitchFamily="18" charset="0"/>
            </a:endParaRPr>
          </a:p>
        </p:txBody>
      </p:sp>
      <p:sp>
        <p:nvSpPr>
          <p:cNvPr id="17" name="16 CuadroTexto"/>
          <p:cNvSpPr txBox="1"/>
          <p:nvPr/>
        </p:nvSpPr>
        <p:spPr>
          <a:xfrm>
            <a:off x="3086209" y="3080309"/>
            <a:ext cx="4150816" cy="369332"/>
          </a:xfrm>
          <a:prstGeom prst="rect">
            <a:avLst/>
          </a:prstGeom>
          <a:noFill/>
        </p:spPr>
        <p:txBody>
          <a:bodyPr wrap="none" rtlCol="0">
            <a:spAutoFit/>
          </a:bodyPr>
          <a:lstStyle/>
          <a:p>
            <a:r>
              <a:rPr lang="es-EC" dirty="0" smtClean="0"/>
              <a:t>Mercado </a:t>
            </a:r>
            <a:r>
              <a:rPr lang="es-EC" dirty="0" smtClean="0">
                <a:latin typeface="Times New Roman" pitchFamily="18" charset="0"/>
                <a:cs typeface="Times New Roman" pitchFamily="18" charset="0"/>
              </a:rPr>
              <a:t>primario-Mercado</a:t>
            </a:r>
            <a:r>
              <a:rPr lang="es-EC" dirty="0" smtClean="0"/>
              <a:t> secundario</a:t>
            </a:r>
            <a:endParaRPr lang="es-EC" dirty="0"/>
          </a:p>
        </p:txBody>
      </p:sp>
      <p:sp>
        <p:nvSpPr>
          <p:cNvPr id="18" name="17 CuadroTexto"/>
          <p:cNvSpPr txBox="1"/>
          <p:nvPr/>
        </p:nvSpPr>
        <p:spPr>
          <a:xfrm>
            <a:off x="3079057" y="4314007"/>
            <a:ext cx="4963923" cy="369332"/>
          </a:xfrm>
          <a:prstGeom prst="rect">
            <a:avLst/>
          </a:prstGeom>
          <a:noFill/>
        </p:spPr>
        <p:txBody>
          <a:bodyPr wrap="none" rtlCol="0">
            <a:spAutoFit/>
          </a:bodyPr>
          <a:lstStyle/>
          <a:p>
            <a:r>
              <a:rPr lang="es-EC" dirty="0" smtClean="0">
                <a:latin typeface="Times New Roman" pitchFamily="18" charset="0"/>
                <a:cs typeface="Times New Roman" pitchFamily="18" charset="0"/>
              </a:rPr>
              <a:t>Mercados</a:t>
            </a:r>
            <a:r>
              <a:rPr lang="es-EC" dirty="0" smtClean="0"/>
              <a:t> nacionales-Mercados internacionales</a:t>
            </a:r>
            <a:endParaRPr lang="es-EC" dirty="0"/>
          </a:p>
        </p:txBody>
      </p:sp>
      <p:sp>
        <p:nvSpPr>
          <p:cNvPr id="19" name="18 CuadroTexto"/>
          <p:cNvSpPr txBox="1"/>
          <p:nvPr/>
        </p:nvSpPr>
        <p:spPr>
          <a:xfrm>
            <a:off x="3086209" y="5609565"/>
            <a:ext cx="4334328" cy="369332"/>
          </a:xfrm>
          <a:prstGeom prst="rect">
            <a:avLst/>
          </a:prstGeom>
          <a:noFill/>
        </p:spPr>
        <p:txBody>
          <a:bodyPr wrap="none" rtlCol="0">
            <a:spAutoFit/>
          </a:bodyPr>
          <a:lstStyle/>
          <a:p>
            <a:r>
              <a:rPr lang="es-EC" dirty="0" smtClean="0"/>
              <a:t>Mercado tradicional-Mercado alternativo</a:t>
            </a:r>
            <a:endParaRPr lang="es-EC"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76256" y="2492896"/>
            <a:ext cx="2185239" cy="1884311"/>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17381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flipH="1">
            <a:off x="395535" y="404664"/>
            <a:ext cx="4277501" cy="892552"/>
          </a:xfrm>
          <a:prstGeom prst="rect">
            <a:avLst/>
          </a:prstGeom>
          <a:noFill/>
        </p:spPr>
        <p:txBody>
          <a:bodyPr wrap="square" rtlCol="0">
            <a:spAutoFit/>
          </a:bodyPr>
          <a:lstStyle/>
          <a:p>
            <a:r>
              <a:rPr lang="es-ES" sz="2800" b="1" dirty="0" smtClean="0">
                <a:latin typeface="Times New Roman" pitchFamily="18" charset="0"/>
                <a:cs typeface="Times New Roman" pitchFamily="18" charset="0"/>
              </a:rPr>
              <a:t>Conclusiones</a:t>
            </a:r>
            <a:endParaRPr lang="es-EC" sz="2400" dirty="0">
              <a:latin typeface="Times New Roman" pitchFamily="18" charset="0"/>
              <a:cs typeface="Times New Roman" pitchFamily="18" charset="0"/>
            </a:endParaRPr>
          </a:p>
          <a:p>
            <a:r>
              <a:rPr lang="es-EC" sz="2400" dirty="0" smtClean="0">
                <a:latin typeface="Times New Roman" pitchFamily="18" charset="0"/>
                <a:cs typeface="Times New Roman" pitchFamily="18" charset="0"/>
              </a:rPr>
              <a:t>Se concluye que:</a:t>
            </a:r>
            <a:endParaRPr lang="es-EC" sz="2400" dirty="0">
              <a:latin typeface="Times New Roman" pitchFamily="18" charset="0"/>
              <a:cs typeface="Times New Roman" pitchFamily="18" charset="0"/>
            </a:endParaRPr>
          </a:p>
        </p:txBody>
      </p:sp>
      <p:sp>
        <p:nvSpPr>
          <p:cNvPr id="5" name="4 CuadroTexto"/>
          <p:cNvSpPr txBox="1"/>
          <p:nvPr/>
        </p:nvSpPr>
        <p:spPr>
          <a:xfrm>
            <a:off x="251520" y="1484784"/>
            <a:ext cx="8568953" cy="5337872"/>
          </a:xfrm>
          <a:prstGeom prst="rect">
            <a:avLst/>
          </a:prstGeom>
          <a:noFill/>
        </p:spPr>
        <p:txBody>
          <a:bodyPr wrap="square" rtlCol="0">
            <a:spAutoFit/>
          </a:bodyPr>
          <a:lstStyle/>
          <a:p>
            <a:pPr marL="342900" lvl="0" indent="-342900" algn="just">
              <a:lnSpc>
                <a:spcPct val="150000"/>
              </a:lnSpc>
              <a:buFont typeface="Wingdings" pitchFamily="2" charset="2"/>
              <a:buChar char="v"/>
            </a:pPr>
            <a:r>
              <a:rPr lang="es-ES" sz="2300" dirty="0">
                <a:latin typeface="Times New Roman" pitchFamily="18" charset="0"/>
                <a:cs typeface="Times New Roman" pitchFamily="18" charset="0"/>
              </a:rPr>
              <a:t>El Mercado Financiero, caracterizado  por su complejidad y especialización,  no ha escapado a la innovación y se ha convertido en un mercado global, a través del desarrollo de productos y servicios.</a:t>
            </a:r>
            <a:endParaRPr lang="es-EC" sz="2300" dirty="0">
              <a:latin typeface="Times New Roman" pitchFamily="18" charset="0"/>
              <a:cs typeface="Times New Roman" pitchFamily="18" charset="0"/>
            </a:endParaRPr>
          </a:p>
          <a:p>
            <a:pPr marL="342900" lvl="0" indent="-342900" algn="just">
              <a:lnSpc>
                <a:spcPct val="150000"/>
              </a:lnSpc>
              <a:buFont typeface="Wingdings" pitchFamily="2" charset="2"/>
              <a:buChar char="v"/>
            </a:pPr>
            <a:r>
              <a:rPr lang="es-ES" sz="2300" dirty="0">
                <a:latin typeface="Times New Roman" pitchFamily="18" charset="0"/>
                <a:cs typeface="Times New Roman" pitchFamily="18" charset="0"/>
              </a:rPr>
              <a:t>El éxito alcanzado por los mercados financieros se ha debido gracias a que ayudan a asignar de forma eficiente los recursos financieros.</a:t>
            </a:r>
            <a:endParaRPr lang="es-EC" sz="2300" dirty="0">
              <a:latin typeface="Times New Roman" pitchFamily="18" charset="0"/>
              <a:cs typeface="Times New Roman" pitchFamily="18" charset="0"/>
            </a:endParaRPr>
          </a:p>
          <a:p>
            <a:pPr marL="342900" lvl="0" indent="-342900" algn="just">
              <a:lnSpc>
                <a:spcPct val="150000"/>
              </a:lnSpc>
              <a:buFont typeface="Wingdings" pitchFamily="2" charset="2"/>
              <a:buChar char="v"/>
            </a:pPr>
            <a:r>
              <a:rPr lang="es-ES" sz="2300" dirty="0">
                <a:latin typeface="Times New Roman" pitchFamily="18" charset="0"/>
                <a:cs typeface="Times New Roman" pitchFamily="18" charset="0"/>
              </a:rPr>
              <a:t>Los mercados financieros son intermediarios que facilitan el contacto con diferentes individuos permitiendo de esta manera ofertar y demandar productos y/o servicios.</a:t>
            </a:r>
            <a:endParaRPr lang="es-EC" sz="2300" dirty="0">
              <a:latin typeface="Times New Roman" pitchFamily="18" charset="0"/>
              <a:cs typeface="Times New Roman" pitchFamily="18" charset="0"/>
            </a:endParaRPr>
          </a:p>
          <a:p>
            <a:pPr marL="342900" indent="-342900" algn="just">
              <a:lnSpc>
                <a:spcPct val="150000"/>
              </a:lnSpc>
              <a:buFont typeface="Wingdings" pitchFamily="2" charset="2"/>
              <a:buChar char="v"/>
            </a:pPr>
            <a:endParaRPr lang="es-EC" sz="2300"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353498" y="0"/>
            <a:ext cx="2466975" cy="1847850"/>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36753480"/>
      </p:ext>
    </p:extLst>
  </p:cSld>
  <p:clrMapOvr>
    <a:masterClrMapping/>
  </p:clrMapOvr>
  <p:timing>
    <p:tnLst>
      <p:par>
        <p:cTn id="1" dur="indefinite" restart="never" nodeType="tmRoot"/>
      </p:par>
    </p:tnLst>
  </p:timing>
</p:sld>
</file>

<file path=ppt/theme/theme1.xml><?xml version="1.0" encoding="utf-8"?>
<a:theme xmlns:a="http://schemas.openxmlformats.org/drawingml/2006/main" name="Transmisión de listas">
  <a:themeElements>
    <a:clrScheme name="Transmisión de listas">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Transmisión de listas">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ransmisión de listas">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196</TotalTime>
  <Words>568</Words>
  <Application>Microsoft Office PowerPoint</Application>
  <PresentationFormat>Presentación en pantalla (4:3)</PresentationFormat>
  <Paragraphs>57</Paragraphs>
  <Slides>11</Slides>
  <Notes>0</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Transmisión de listas</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USER</dc:creator>
  <cp:lastModifiedBy>Pc4</cp:lastModifiedBy>
  <cp:revision>10</cp:revision>
  <cp:lastPrinted>2012-10-26T04:42:49Z</cp:lastPrinted>
  <dcterms:created xsi:type="dcterms:W3CDTF">2012-10-25T22:52:57Z</dcterms:created>
  <dcterms:modified xsi:type="dcterms:W3CDTF">2012-11-01T18:04:37Z</dcterms:modified>
</cp:coreProperties>
</file>